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3" r:id="rId3"/>
    <p:sldId id="265" r:id="rId4"/>
    <p:sldId id="266" r:id="rId5"/>
    <p:sldId id="267" r:id="rId6"/>
    <p:sldId id="269" r:id="rId7"/>
    <p:sldId id="268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white sports car parked in front of a building&#10;&#10;Description automatically generated">
            <a:extLst>
              <a:ext uri="{FF2B5EF4-FFF2-40B4-BE49-F238E27FC236}">
                <a16:creationId xmlns:a16="http://schemas.microsoft.com/office/drawing/2014/main" id="{5CC9E47E-3338-F60C-833C-1A0CDEB1B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2" b="-51"/>
          <a:stretch/>
        </p:blipFill>
        <p:spPr>
          <a:xfrm>
            <a:off x="0" y="0"/>
            <a:ext cx="12192000" cy="7895208"/>
          </a:xfrm>
          <a:prstGeom prst="rect">
            <a:avLst/>
          </a:prstGeom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876815C4-7500-F075-2639-2708C62B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3" y="2285999"/>
            <a:ext cx="68926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8AEAC6F7-2486-F82B-30C4-1B7148D8B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075" y="4011613"/>
            <a:ext cx="6892925" cy="11477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A48E3AE-DA70-ADB2-57FB-519DE5ED6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6428" y="260928"/>
            <a:ext cx="2880000" cy="155256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DA5FB09-5C8F-A694-416C-2F4B326300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6428" y="5753372"/>
            <a:ext cx="2880000" cy="8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7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287653" y="1228544"/>
            <a:ext cx="11497308" cy="877348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9" name="Rettangolo"/>
          <p:cNvSpPr/>
          <p:nvPr userDrawn="1"/>
        </p:nvSpPr>
        <p:spPr>
          <a:xfrm>
            <a:off x="287653" y="912741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0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87651" y="2983345"/>
            <a:ext cx="11497308" cy="348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7650" y="2238975"/>
            <a:ext cx="11497308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E5C9D535-6046-7414-13DE-49EFAE0465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A6AD5B7-91A8-7F60-E4D0-011F5A937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05B6BA39-5819-373D-ED68-CB87E76626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00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11670A03-D3E2-4036-836F-D8A7C6D30A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41433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5921829" y="1898577"/>
            <a:ext cx="5863132" cy="1325563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9" name="Rettangolo"/>
          <p:cNvSpPr/>
          <p:nvPr userDrawn="1"/>
        </p:nvSpPr>
        <p:spPr>
          <a:xfrm>
            <a:off x="5921834" y="1626027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0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21827" y="3880179"/>
            <a:ext cx="5863131" cy="2585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21829" y="3277008"/>
            <a:ext cx="5863132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2" name="logo_techcamp.png" descr="logo_techcamp.png">
            <a:extLst>
              <a:ext uri="{FF2B5EF4-FFF2-40B4-BE49-F238E27FC236}">
                <a16:creationId xmlns:a16="http://schemas.microsoft.com/office/drawing/2014/main" id="{1BD85224-AD05-3CD2-204F-6571BB94D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815235E-6A91-9B6C-174C-79696980B0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A2119E62-941A-98BB-8521-99DB3FE7F5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00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nco puntato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/>
          <p:cNvSpPr/>
          <p:nvPr userDrawn="1"/>
        </p:nvSpPr>
        <p:spPr>
          <a:xfrm>
            <a:off x="0" y="0"/>
            <a:ext cx="5516381" cy="6858000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9" name="Titolo 1"/>
          <p:cNvSpPr txBox="1">
            <a:spLocks/>
          </p:cNvSpPr>
          <p:nvPr userDrawn="1"/>
        </p:nvSpPr>
        <p:spPr>
          <a:xfrm>
            <a:off x="427822" y="491734"/>
            <a:ext cx="4029252" cy="150868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sz="4800" dirty="0">
                <a:solidFill>
                  <a:schemeClr val="bg1"/>
                </a:solidFill>
              </a:rPr>
              <a:t>Fare clic per stile del titolo</a:t>
            </a:r>
          </a:p>
        </p:txBody>
      </p:sp>
      <p:sp>
        <p:nvSpPr>
          <p:cNvPr id="10" name="Segnaposto tes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999" y="2528894"/>
            <a:ext cx="4743551" cy="2585089"/>
          </a:xfrm>
          <a:prstGeom prst="rect">
            <a:avLst/>
          </a:prstGeom>
        </p:spPr>
        <p:txBody>
          <a:bodyPr anchor="ctr" anchorCtr="0"/>
          <a:lstStyle>
            <a:lvl1pPr marL="342882" indent="-342882"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+mj-lt"/>
              </a:defRPr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Punto 1</a:t>
            </a:r>
          </a:p>
          <a:p>
            <a:pPr lvl="0"/>
            <a:r>
              <a:rPr lang="it-IT" dirty="0"/>
              <a:t>Punto 2</a:t>
            </a:r>
          </a:p>
          <a:p>
            <a:pPr lvl="0"/>
            <a:r>
              <a:rPr lang="it-IT" dirty="0"/>
              <a:t>Punto 3</a:t>
            </a:r>
          </a:p>
          <a:p>
            <a:pPr lvl="0"/>
            <a:endParaRPr lang="it-IT" dirty="0"/>
          </a:p>
        </p:txBody>
      </p:sp>
      <p:sp>
        <p:nvSpPr>
          <p:cNvPr id="22" name="Titolo 1"/>
          <p:cNvSpPr>
            <a:spLocks noGrp="1"/>
          </p:cNvSpPr>
          <p:nvPr>
            <p:ph type="title" hasCustomPrompt="1"/>
          </p:nvPr>
        </p:nvSpPr>
        <p:spPr>
          <a:xfrm>
            <a:off x="5921829" y="1898577"/>
            <a:ext cx="5863132" cy="1325563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23" name="Rettangolo"/>
          <p:cNvSpPr/>
          <p:nvPr userDrawn="1"/>
        </p:nvSpPr>
        <p:spPr>
          <a:xfrm>
            <a:off x="5921834" y="1626027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4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21827" y="3880179"/>
            <a:ext cx="5863131" cy="2585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25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21829" y="3277008"/>
            <a:ext cx="5863132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3C9A7E08-779E-1513-50DB-C28228D03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9A546FE-61B7-6FBC-7F7A-D2B31ECAE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A5306127-EB64-F051-FCFF-C033A6A5D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999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i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36"/>
          <p:cNvSpPr>
            <a:spLocks noGrp="1"/>
          </p:cNvSpPr>
          <p:nvPr>
            <p:ph type="pic" sz="quarter" idx="19"/>
          </p:nvPr>
        </p:nvSpPr>
        <p:spPr>
          <a:xfrm>
            <a:off x="1979508" y="4312627"/>
            <a:ext cx="3516885" cy="16925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9" name="Rettangolo"/>
          <p:cNvSpPr/>
          <p:nvPr userDrawn="1"/>
        </p:nvSpPr>
        <p:spPr>
          <a:xfrm>
            <a:off x="1" y="0"/>
            <a:ext cx="1353329" cy="6858000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4" name="Titolo 1"/>
          <p:cNvSpPr>
            <a:spLocks noGrp="1"/>
          </p:cNvSpPr>
          <p:nvPr>
            <p:ph type="title" hasCustomPrompt="1"/>
          </p:nvPr>
        </p:nvSpPr>
        <p:spPr>
          <a:xfrm>
            <a:off x="5903169" y="4708910"/>
            <a:ext cx="5881124" cy="1784035"/>
          </a:xfrm>
          <a:prstGeom prst="rect">
            <a:avLst/>
          </a:prstGeom>
        </p:spPr>
        <p:txBody>
          <a:bodyPr anchor="ctr" anchorCtr="0"/>
          <a:lstStyle>
            <a:lvl1pPr algn="r">
              <a:defRPr lang="it-IT" sz="3200" kern="1200" baseline="0" dirty="0">
                <a:solidFill>
                  <a:srgbClr val="57A95C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della frase in evidenza</a:t>
            </a:r>
          </a:p>
        </p:txBody>
      </p:sp>
      <p:sp>
        <p:nvSpPr>
          <p:cNvPr id="15" name="Rettangolo"/>
          <p:cNvSpPr/>
          <p:nvPr userDrawn="1"/>
        </p:nvSpPr>
        <p:spPr>
          <a:xfrm>
            <a:off x="5903837" y="842039"/>
            <a:ext cx="1693335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6" name="Segnaposto immagine 36"/>
          <p:cNvSpPr>
            <a:spLocks noGrp="1"/>
          </p:cNvSpPr>
          <p:nvPr>
            <p:ph type="pic" sz="quarter" idx="13"/>
          </p:nvPr>
        </p:nvSpPr>
        <p:spPr>
          <a:xfrm>
            <a:off x="1979508" y="387165"/>
            <a:ext cx="3516885" cy="16925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17" name="Rettangolo"/>
          <p:cNvSpPr/>
          <p:nvPr userDrawn="1"/>
        </p:nvSpPr>
        <p:spPr>
          <a:xfrm>
            <a:off x="13825346" y="6346584"/>
            <a:ext cx="1693335" cy="141408"/>
          </a:xfrm>
          <a:prstGeom prst="rect">
            <a:avLst/>
          </a:prstGeom>
          <a:solidFill>
            <a:srgbClr val="4F5B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03833" y="2654846"/>
            <a:ext cx="5881124" cy="48292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sp>
        <p:nvSpPr>
          <p:cNvPr id="19" name="Segnaposto testo 58"/>
          <p:cNvSpPr>
            <a:spLocks noGrp="1"/>
          </p:cNvSpPr>
          <p:nvPr>
            <p:ph type="body" sz="quarter" idx="16" hasCustomPrompt="1"/>
          </p:nvPr>
        </p:nvSpPr>
        <p:spPr>
          <a:xfrm>
            <a:off x="5903169" y="1265645"/>
            <a:ext cx="5881788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4800" kern="1200" baseline="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  <a:lvl2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2pPr>
            <a:lvl3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3pPr>
            <a:lvl4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4pPr>
            <a:lvl5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5pPr>
          </a:lstStyle>
          <a:p>
            <a:pPr lvl="0"/>
            <a:r>
              <a:rPr lang="it-IT" dirty="0"/>
              <a:t>Fare click per stile titolo</a:t>
            </a:r>
          </a:p>
        </p:txBody>
      </p:sp>
      <p:sp>
        <p:nvSpPr>
          <p:cNvPr id="20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03830" y="3288463"/>
            <a:ext cx="5881127" cy="12085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21" name="Segnaposto testo 58"/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-1919693" y="2696855"/>
            <a:ext cx="5156200" cy="1183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it-IT" sz="4800" kern="1200" baseline="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  <a:lvl2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2pPr>
            <a:lvl3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3pPr>
            <a:lvl4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4pPr>
            <a:lvl5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5pPr>
          </a:lstStyle>
          <a:p>
            <a:pPr lvl="0"/>
            <a:r>
              <a:rPr lang="it-IT" dirty="0"/>
              <a:t>Punto 1</a:t>
            </a:r>
          </a:p>
        </p:txBody>
      </p:sp>
      <p:sp>
        <p:nvSpPr>
          <p:cNvPr id="22" name="Segnaposto immagine 36"/>
          <p:cNvSpPr>
            <a:spLocks noGrp="1"/>
          </p:cNvSpPr>
          <p:nvPr>
            <p:ph type="pic" sz="quarter" idx="18"/>
          </p:nvPr>
        </p:nvSpPr>
        <p:spPr>
          <a:xfrm>
            <a:off x="1979508" y="2349896"/>
            <a:ext cx="3516885" cy="16925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7401DFEC-427C-5BA4-E222-4CFEDCDAA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1C8938B-94D2-84DC-8C14-E3CC9D400C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7BAB43B-00B0-6A0C-2FAC-A1AA80126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999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5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"/>
          <p:cNvSpPr/>
          <p:nvPr userDrawn="1"/>
        </p:nvSpPr>
        <p:spPr>
          <a:xfrm flipV="1">
            <a:off x="524013" y="3730391"/>
            <a:ext cx="3446915" cy="18182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5" name="Rettangolo"/>
          <p:cNvSpPr/>
          <p:nvPr userDrawn="1"/>
        </p:nvSpPr>
        <p:spPr>
          <a:xfrm flipV="1">
            <a:off x="524022" y="3348670"/>
            <a:ext cx="3446913" cy="697699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  <a:effectLst>
            <a:outerShdw blurRad="3810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6" name="Segnaposto immagine 21"/>
          <p:cNvSpPr>
            <a:spLocks noGrp="1"/>
          </p:cNvSpPr>
          <p:nvPr>
            <p:ph type="pic" sz="quarter" idx="10"/>
          </p:nvPr>
        </p:nvSpPr>
        <p:spPr>
          <a:xfrm>
            <a:off x="524864" y="1454177"/>
            <a:ext cx="3446256" cy="18927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17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8177" y="3512267"/>
            <a:ext cx="3443691" cy="374360"/>
          </a:xfrm>
          <a:prstGeom prst="rect">
            <a:avLst/>
          </a:prstGeom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8" name="Segnaposto testo 14"/>
          <p:cNvSpPr>
            <a:spLocks noGrp="1"/>
          </p:cNvSpPr>
          <p:nvPr>
            <p:ph type="body" sz="quarter" idx="14" hasCustomPrompt="1"/>
          </p:nvPr>
        </p:nvSpPr>
        <p:spPr>
          <a:xfrm>
            <a:off x="680518" y="4204193"/>
            <a:ext cx="3093933" cy="1180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37" name="Rettangolo"/>
          <p:cNvSpPr/>
          <p:nvPr userDrawn="1"/>
        </p:nvSpPr>
        <p:spPr>
          <a:xfrm flipV="1">
            <a:off x="4384813" y="3716907"/>
            <a:ext cx="3446915" cy="18182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38" name="Rettangolo"/>
          <p:cNvSpPr/>
          <p:nvPr userDrawn="1"/>
        </p:nvSpPr>
        <p:spPr>
          <a:xfrm flipV="1">
            <a:off x="4384822" y="3335187"/>
            <a:ext cx="3446913" cy="697699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  <a:effectLst>
            <a:outerShdw blurRad="3810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39" name="Segnaposto immagine 21"/>
          <p:cNvSpPr>
            <a:spLocks noGrp="1"/>
          </p:cNvSpPr>
          <p:nvPr>
            <p:ph type="pic" sz="quarter" idx="15"/>
          </p:nvPr>
        </p:nvSpPr>
        <p:spPr>
          <a:xfrm>
            <a:off x="4385664" y="1454177"/>
            <a:ext cx="3446256" cy="18927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40" name="Segnaposto tes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88977" y="3498784"/>
            <a:ext cx="3443691" cy="374360"/>
          </a:xfrm>
          <a:prstGeom prst="rect">
            <a:avLst/>
          </a:prstGeom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1" name="Segnaposto testo 14"/>
          <p:cNvSpPr>
            <a:spLocks noGrp="1"/>
          </p:cNvSpPr>
          <p:nvPr>
            <p:ph type="body" sz="quarter" idx="17" hasCustomPrompt="1"/>
          </p:nvPr>
        </p:nvSpPr>
        <p:spPr>
          <a:xfrm>
            <a:off x="4541318" y="4190710"/>
            <a:ext cx="3093933" cy="1180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42" name="Rettangolo"/>
          <p:cNvSpPr/>
          <p:nvPr userDrawn="1"/>
        </p:nvSpPr>
        <p:spPr>
          <a:xfrm flipV="1">
            <a:off x="8243823" y="3716907"/>
            <a:ext cx="3446915" cy="18182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43" name="Rettangolo"/>
          <p:cNvSpPr/>
          <p:nvPr userDrawn="1"/>
        </p:nvSpPr>
        <p:spPr>
          <a:xfrm flipV="1">
            <a:off x="8243832" y="3335187"/>
            <a:ext cx="3446913" cy="697699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  <a:effectLst>
            <a:outerShdw blurRad="3810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44" name="Segnaposto immagine 21"/>
          <p:cNvSpPr>
            <a:spLocks noGrp="1"/>
          </p:cNvSpPr>
          <p:nvPr>
            <p:ph type="pic" sz="quarter" idx="18"/>
          </p:nvPr>
        </p:nvSpPr>
        <p:spPr>
          <a:xfrm>
            <a:off x="8244673" y="1454177"/>
            <a:ext cx="3446256" cy="189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45" name="Segnaposto tes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8247987" y="3498784"/>
            <a:ext cx="3443691" cy="374360"/>
          </a:xfrm>
          <a:prstGeom prst="rect">
            <a:avLst/>
          </a:prstGeom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6" name="Segnaposto testo 14"/>
          <p:cNvSpPr>
            <a:spLocks noGrp="1"/>
          </p:cNvSpPr>
          <p:nvPr>
            <p:ph type="body" sz="quarter" idx="20" hasCustomPrompt="1"/>
          </p:nvPr>
        </p:nvSpPr>
        <p:spPr>
          <a:xfrm>
            <a:off x="8400327" y="4190710"/>
            <a:ext cx="3093933" cy="1180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FA5C9E0E-BCC8-070D-4935-7931E3A592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2B4CF09F-C9C6-1C6D-1912-FA23DA227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893E56E-EB0A-ADD0-742E-C483F5D1AD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00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5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 + Cont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"/>
          <p:cNvSpPr/>
          <p:nvPr userDrawn="1"/>
        </p:nvSpPr>
        <p:spPr>
          <a:xfrm>
            <a:off x="0" y="0"/>
            <a:ext cx="5516381" cy="6858000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5921829" y="2468203"/>
            <a:ext cx="5863132" cy="1325563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14" name="Rettangolo"/>
          <p:cNvSpPr/>
          <p:nvPr userDrawn="1"/>
        </p:nvSpPr>
        <p:spPr>
          <a:xfrm>
            <a:off x="5921834" y="2195653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6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21829" y="3846633"/>
            <a:ext cx="5863132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C3967F1A-B0E3-8886-0F81-A8D740F3F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DDC2652C-FDE0-40D2-FB67-9FCDDD4BC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259580B3-C8A6-545C-7FA3-FECA1D258D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999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5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techcamp@polimi.it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DAD115-C815-9F8A-3A27-578D08FC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5" y="1466849"/>
            <a:ext cx="9587891" cy="827071"/>
          </a:xfrm>
        </p:spPr>
        <p:txBody>
          <a:bodyPr/>
          <a:lstStyle/>
          <a:p>
            <a:r>
              <a:rPr lang="it-IT" dirty="0" err="1"/>
              <a:t>Intelligent</a:t>
            </a:r>
            <a:r>
              <a:rPr lang="it-IT" dirty="0"/>
              <a:t> and </a:t>
            </a:r>
            <a:r>
              <a:rPr lang="it-IT" dirty="0" err="1"/>
              <a:t>Autonomous</a:t>
            </a:r>
            <a:r>
              <a:rPr lang="it-IT" dirty="0"/>
              <a:t> </a:t>
            </a:r>
            <a:r>
              <a:rPr lang="it-IT" dirty="0" err="1"/>
              <a:t>Vehicles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5A6DB5-0C93-2A44-C521-344EF3CA6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075" y="2293920"/>
            <a:ext cx="6892925" cy="114776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Prof. Matteo Corno</a:t>
            </a:r>
          </a:p>
        </p:txBody>
      </p:sp>
    </p:spTree>
    <p:extLst>
      <p:ext uri="{BB962C8B-B14F-4D97-AF65-F5344CB8AC3E}">
        <p14:creationId xmlns:p14="http://schemas.microsoft.com/office/powerpoint/2010/main" val="194294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F4D80-E5E0-0977-D545-9FAA33AC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- Contesto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7B3705-F217-4C40-9316-AFD341BF3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BBD9E9-41C8-D09F-C529-CBBEAD17C8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Picture 5" descr="A close-up of a poster&#10;&#10;Description automatically generated">
            <a:extLst>
              <a:ext uri="{FF2B5EF4-FFF2-40B4-BE49-F238E27FC236}">
                <a16:creationId xmlns:a16="http://schemas.microsoft.com/office/drawing/2014/main" id="{15BC99C2-2A59-1A0E-1567-11A077944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98" y="2238975"/>
            <a:ext cx="4695915" cy="2304017"/>
          </a:xfrm>
          <a:prstGeom prst="rect">
            <a:avLst/>
          </a:prstGeom>
        </p:spPr>
      </p:pic>
      <p:pic>
        <p:nvPicPr>
          <p:cNvPr id="8" name="Picture 7" descr="A person driving a car&#10;&#10;Description automatically generated">
            <a:extLst>
              <a:ext uri="{FF2B5EF4-FFF2-40B4-BE49-F238E27FC236}">
                <a16:creationId xmlns:a16="http://schemas.microsoft.com/office/drawing/2014/main" id="{7AC85530-64AC-E4E1-CA2C-AAB659A80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3" y="1970231"/>
            <a:ext cx="4695914" cy="3484564"/>
          </a:xfrm>
          <a:prstGeom prst="rect">
            <a:avLst/>
          </a:prstGeom>
        </p:spPr>
      </p:pic>
      <p:pic>
        <p:nvPicPr>
          <p:cNvPr id="10" name="Picture 9" descr="A screenshot of a web page&#10;&#10;Description automatically generated">
            <a:extLst>
              <a:ext uri="{FF2B5EF4-FFF2-40B4-BE49-F238E27FC236}">
                <a16:creationId xmlns:a16="http://schemas.microsoft.com/office/drawing/2014/main" id="{F45C5F51-9151-75D9-F9C5-E6E76713D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99" y="3913361"/>
            <a:ext cx="4860274" cy="28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DBC4-B174-369F-5B5C-3C5ED9788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6D01F9-F348-8591-4B42-7E3DB2D0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– Chi siamo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8AB1C0-8246-8693-92F7-4B1338984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https://</a:t>
            </a:r>
            <a:r>
              <a:rPr lang="it-IT" dirty="0" err="1"/>
              <a:t>www.move.deib.polimi.it</a:t>
            </a:r>
            <a:r>
              <a:rPr lang="it-IT" dirty="0"/>
              <a:t>/</a:t>
            </a:r>
          </a:p>
        </p:txBody>
      </p:sp>
      <p:pic>
        <p:nvPicPr>
          <p:cNvPr id="7" name="Picture 6" descr="A group of people standing next to a race car&#10;&#10;Description automatically generated">
            <a:extLst>
              <a:ext uri="{FF2B5EF4-FFF2-40B4-BE49-F238E27FC236}">
                <a16:creationId xmlns:a16="http://schemas.microsoft.com/office/drawing/2014/main" id="{DF68CE14-4332-7B45-82BC-780425C78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2" y="2648497"/>
            <a:ext cx="5273174" cy="2985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A88A4-A75B-0467-5828-2A0A7B12A48D}"/>
              </a:ext>
            </a:extLst>
          </p:cNvPr>
          <p:cNvSpPr txBox="1"/>
          <p:nvPr/>
        </p:nvSpPr>
        <p:spPr>
          <a:xfrm>
            <a:off x="8601201" y="5768245"/>
            <a:ext cx="222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aida.polimi.it</a:t>
            </a:r>
            <a:r>
              <a:rPr lang="en-US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3DE86-4916-5826-023F-C50B123F8EEA}"/>
              </a:ext>
            </a:extLst>
          </p:cNvPr>
          <p:cNvSpPr txBox="1"/>
          <p:nvPr/>
        </p:nvSpPr>
        <p:spPr>
          <a:xfrm>
            <a:off x="188742" y="5768245"/>
            <a:ext cx="336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www.move.deib.polimi.it</a:t>
            </a:r>
            <a:r>
              <a:rPr lang="en-US" dirty="0"/>
              <a:t>/</a:t>
            </a:r>
          </a:p>
        </p:txBody>
      </p:sp>
      <p:pic>
        <p:nvPicPr>
          <p:cNvPr id="9" name="Picture 8" descr="A blue car with a black roof&#10;&#10;AI-generated content may be incorrect.">
            <a:extLst>
              <a:ext uri="{FF2B5EF4-FFF2-40B4-BE49-F238E27FC236}">
                <a16:creationId xmlns:a16="http://schemas.microsoft.com/office/drawing/2014/main" id="{CD9C12CD-6F97-E052-E569-F07B6FC3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48497"/>
            <a:ext cx="5570135" cy="30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BFFF-CBA3-AEAF-C3D6-B81ADDC8B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1E07A-23F0-8062-41E8-4683DC2D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– Chi siamo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5D8965-F2C9-86EA-850E-C092EEE50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691F18-4991-4B2D-BB2A-492646434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My Movie 4">
            <a:hlinkClick r:id="" action="ppaction://media"/>
            <a:extLst>
              <a:ext uri="{FF2B5EF4-FFF2-40B4-BE49-F238E27FC236}">
                <a16:creationId xmlns:a16="http://schemas.microsoft.com/office/drawing/2014/main" id="{CE4D5B6C-3171-6FA3-005A-F14CBB5797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7556A-C7A8-25B7-EF9A-9109ACBAE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036BE-E5A6-AE74-7F29-55D541B7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corso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A8AB75-E5C2-181A-2DFA-F5D3067D2450}"/>
              </a:ext>
            </a:extLst>
          </p:cNvPr>
          <p:cNvSpPr/>
          <p:nvPr/>
        </p:nvSpPr>
        <p:spPr>
          <a:xfrm>
            <a:off x="1505169" y="2377424"/>
            <a:ext cx="1902941" cy="116153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69C49-CFAA-D43D-0A1B-2CFA89573CCB}"/>
              </a:ext>
            </a:extLst>
          </p:cNvPr>
          <p:cNvSpPr/>
          <p:nvPr/>
        </p:nvSpPr>
        <p:spPr>
          <a:xfrm>
            <a:off x="1505169" y="4551459"/>
            <a:ext cx="1902941" cy="1161535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C14BE-C465-CCC4-43A8-3B42AE2C2252}"/>
              </a:ext>
            </a:extLst>
          </p:cNvPr>
          <p:cNvSpPr/>
          <p:nvPr/>
        </p:nvSpPr>
        <p:spPr>
          <a:xfrm>
            <a:off x="5302938" y="4557691"/>
            <a:ext cx="1902941" cy="1161535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92D228-3D83-E6FF-5A2E-5DBC19EBBA3E}"/>
              </a:ext>
            </a:extLst>
          </p:cNvPr>
          <p:cNvSpPr/>
          <p:nvPr/>
        </p:nvSpPr>
        <p:spPr>
          <a:xfrm>
            <a:off x="5302939" y="2377424"/>
            <a:ext cx="1902941" cy="1161535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1E0FD-44F7-8CAE-09B0-02FCAF735F0C}"/>
              </a:ext>
            </a:extLst>
          </p:cNvPr>
          <p:cNvSpPr/>
          <p:nvPr/>
        </p:nvSpPr>
        <p:spPr>
          <a:xfrm>
            <a:off x="8478499" y="2377424"/>
            <a:ext cx="1902941" cy="1161535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B7C75-4659-110F-D97A-23E9E8BB3DE6}"/>
              </a:ext>
            </a:extLst>
          </p:cNvPr>
          <p:cNvSpPr txBox="1"/>
          <p:nvPr/>
        </p:nvSpPr>
        <p:spPr>
          <a:xfrm>
            <a:off x="1769592" y="2506397"/>
            <a:ext cx="1374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Localization</a:t>
            </a:r>
            <a:br>
              <a:rPr lang="it-IT" dirty="0"/>
            </a:br>
            <a:r>
              <a:rPr lang="it-IT" dirty="0"/>
              <a:t>+</a:t>
            </a:r>
            <a:br>
              <a:rPr lang="it-IT" dirty="0"/>
            </a:br>
            <a:r>
              <a:rPr lang="it-IT" dirty="0" err="1"/>
              <a:t>Maps</a:t>
            </a:r>
            <a:endParaRPr lang="it-IT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DC10A-E0B5-30EC-640E-146D850510F0}"/>
              </a:ext>
            </a:extLst>
          </p:cNvPr>
          <p:cNvSpPr txBox="1"/>
          <p:nvPr/>
        </p:nvSpPr>
        <p:spPr>
          <a:xfrm>
            <a:off x="1821689" y="494756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Perception</a:t>
            </a:r>
            <a:endParaRPr lang="it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EF6C0B-F4CA-D108-B259-DC67E74685AD}"/>
              </a:ext>
            </a:extLst>
          </p:cNvPr>
          <p:cNvSpPr txBox="1"/>
          <p:nvPr/>
        </p:nvSpPr>
        <p:spPr>
          <a:xfrm>
            <a:off x="5802520" y="4918833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6EC20-5C20-B74F-0483-7D4C7151EC6D}"/>
              </a:ext>
            </a:extLst>
          </p:cNvPr>
          <p:cNvSpPr txBox="1"/>
          <p:nvPr/>
        </p:nvSpPr>
        <p:spPr>
          <a:xfrm>
            <a:off x="5657766" y="2756190"/>
            <a:ext cx="105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Planning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EF8575-432A-8724-1CEE-E92DF53180E1}"/>
              </a:ext>
            </a:extLst>
          </p:cNvPr>
          <p:cNvSpPr txBox="1"/>
          <p:nvPr/>
        </p:nvSpPr>
        <p:spPr>
          <a:xfrm>
            <a:off x="8975905" y="2757583"/>
            <a:ext cx="97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Routing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BFD041-7B13-0067-A0D1-17FB6A4014D6}"/>
              </a:ext>
            </a:extLst>
          </p:cNvPr>
          <p:cNvCxnSpPr>
            <a:stCxn id="8" idx="3"/>
          </p:cNvCxnSpPr>
          <p:nvPr/>
        </p:nvCxnSpPr>
        <p:spPr>
          <a:xfrm>
            <a:off x="3408110" y="2958192"/>
            <a:ext cx="1911178" cy="1974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EA7E8B-F38D-C818-0C9A-2D84205C5E7A}"/>
              </a:ext>
            </a:extLst>
          </p:cNvPr>
          <p:cNvCxnSpPr>
            <a:cxnSpLocks/>
          </p:cNvCxnSpPr>
          <p:nvPr/>
        </p:nvCxnSpPr>
        <p:spPr>
          <a:xfrm flipV="1">
            <a:off x="2456638" y="3538959"/>
            <a:ext cx="0" cy="101375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57B234-D3C1-D1AA-7590-1980975D4B9D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 flipH="1">
            <a:off x="6254409" y="3538959"/>
            <a:ext cx="1" cy="101873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06C02E-2A1F-033E-2BBE-B8812B8FA656}"/>
              </a:ext>
            </a:extLst>
          </p:cNvPr>
          <p:cNvCxnSpPr>
            <a:cxnSpLocks/>
          </p:cNvCxnSpPr>
          <p:nvPr/>
        </p:nvCxnSpPr>
        <p:spPr>
          <a:xfrm flipV="1">
            <a:off x="3396478" y="5192572"/>
            <a:ext cx="1911178" cy="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01D1E1-4B94-F4CF-AF0B-22A3EB24E529}"/>
              </a:ext>
            </a:extLst>
          </p:cNvPr>
          <p:cNvCxnSpPr>
            <a:cxnSpLocks/>
            <a:stCxn id="14" idx="1"/>
            <a:endCxn id="12" idx="3"/>
          </p:cNvCxnSpPr>
          <p:nvPr/>
        </p:nvCxnSpPr>
        <p:spPr>
          <a:xfrm flipH="1">
            <a:off x="7205880" y="2958192"/>
            <a:ext cx="127261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D243FB-076E-AD93-DAAC-1FEF85609D3A}"/>
              </a:ext>
            </a:extLst>
          </p:cNvPr>
          <p:cNvCxnSpPr>
            <a:cxnSpLocks/>
          </p:cNvCxnSpPr>
          <p:nvPr/>
        </p:nvCxnSpPr>
        <p:spPr>
          <a:xfrm flipV="1">
            <a:off x="7233859" y="4766433"/>
            <a:ext cx="779202" cy="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FCC240-0911-AAEA-A4D8-B054B683AF05}"/>
              </a:ext>
            </a:extLst>
          </p:cNvPr>
          <p:cNvCxnSpPr>
            <a:cxnSpLocks/>
          </p:cNvCxnSpPr>
          <p:nvPr/>
        </p:nvCxnSpPr>
        <p:spPr>
          <a:xfrm flipV="1">
            <a:off x="7233859" y="5241176"/>
            <a:ext cx="779202" cy="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3F916AF-6948-5A7D-1BD5-6BFD4F1808D7}"/>
              </a:ext>
            </a:extLst>
          </p:cNvPr>
          <p:cNvSpPr txBox="1"/>
          <p:nvPr/>
        </p:nvSpPr>
        <p:spPr>
          <a:xfrm>
            <a:off x="7348569" y="4433906"/>
            <a:ext cx="161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steering</a:t>
            </a:r>
            <a:r>
              <a:rPr lang="it-IT" dirty="0"/>
              <a:t> angle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7B9DBE-28FE-B12F-14A3-7F4CF1CD82C7}"/>
              </a:ext>
            </a:extLst>
          </p:cNvPr>
          <p:cNvSpPr txBox="1"/>
          <p:nvPr/>
        </p:nvSpPr>
        <p:spPr>
          <a:xfrm>
            <a:off x="7348568" y="4840041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gas </a:t>
            </a:r>
            <a:r>
              <a:rPr lang="it-IT" dirty="0" err="1"/>
              <a:t>pedal</a:t>
            </a:r>
            <a:r>
              <a:rPr lang="it-IT" dirty="0"/>
              <a:t>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328979-A7F3-2C7B-AFC6-C4FD2C20FD0D}"/>
              </a:ext>
            </a:extLst>
          </p:cNvPr>
          <p:cNvCxnSpPr>
            <a:cxnSpLocks/>
          </p:cNvCxnSpPr>
          <p:nvPr/>
        </p:nvCxnSpPr>
        <p:spPr>
          <a:xfrm flipV="1">
            <a:off x="7233859" y="5584420"/>
            <a:ext cx="779202" cy="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C4880D6-F552-8BE4-F299-7B780D1AD902}"/>
              </a:ext>
            </a:extLst>
          </p:cNvPr>
          <p:cNvSpPr txBox="1"/>
          <p:nvPr/>
        </p:nvSpPr>
        <p:spPr>
          <a:xfrm>
            <a:off x="7348568" y="5215088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brake</a:t>
            </a:r>
            <a:r>
              <a:rPr lang="it-IT" dirty="0"/>
              <a:t> </a:t>
            </a:r>
            <a:r>
              <a:rPr lang="it-IT" dirty="0" err="1"/>
              <a:t>pedal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502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E7371-F81F-748B-18DC-D585996D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113F7E-C89D-79BA-341E-40EF6670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corso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81E73-BDA0-A4EE-D807-328EFCBF4E17}"/>
              </a:ext>
            </a:extLst>
          </p:cNvPr>
          <p:cNvSpPr txBox="1"/>
          <p:nvPr/>
        </p:nvSpPr>
        <p:spPr>
          <a:xfrm>
            <a:off x="287653" y="2260314"/>
            <a:ext cx="85181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L’attenzione</a:t>
            </a:r>
            <a:r>
              <a:rPr lang="en-US" sz="2000" dirty="0"/>
              <a:t> </a:t>
            </a:r>
            <a:r>
              <a:rPr lang="en-US" sz="2000" dirty="0" err="1"/>
              <a:t>viene</a:t>
            </a:r>
            <a:r>
              <a:rPr lang="en-US" sz="2000" dirty="0"/>
              <a:t> </a:t>
            </a:r>
            <a:r>
              <a:rPr lang="en-US" sz="2000" dirty="0" err="1"/>
              <a:t>posta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aspetti</a:t>
            </a:r>
            <a:r>
              <a:rPr lang="en-US" sz="2000" dirty="0"/>
              <a:t> </a:t>
            </a:r>
            <a:r>
              <a:rPr lang="en-US" sz="2000" dirty="0" err="1"/>
              <a:t>algoritmici</a:t>
            </a:r>
            <a:r>
              <a:rPr lang="en-US" sz="2000" dirty="0"/>
              <a:t>, </a:t>
            </a:r>
            <a:r>
              <a:rPr lang="en-US" sz="2000" dirty="0" err="1"/>
              <a:t>progettuali</a:t>
            </a:r>
            <a:r>
              <a:rPr lang="en-US" sz="2000" dirty="0"/>
              <a:t> e “</a:t>
            </a:r>
            <a:r>
              <a:rPr lang="en-US" sz="2000" dirty="0" err="1"/>
              <a:t>visione</a:t>
            </a:r>
            <a:r>
              <a:rPr lang="en-US" sz="2000" dirty="0"/>
              <a:t> di </a:t>
            </a:r>
            <a:r>
              <a:rPr lang="en-US" sz="2000" dirty="0" err="1"/>
              <a:t>sistema</a:t>
            </a:r>
            <a:r>
              <a:rPr lang="en-US" sz="2000" dirty="0"/>
              <a:t>”.</a:t>
            </a:r>
          </a:p>
          <a:p>
            <a:endParaRPr lang="en-US" sz="2000" dirty="0"/>
          </a:p>
          <a:p>
            <a:r>
              <a:rPr lang="en-US" sz="2000" dirty="0" err="1"/>
              <a:t>Comportamento</a:t>
            </a:r>
            <a:r>
              <a:rPr lang="en-US" sz="2000" dirty="0"/>
              <a:t> </a:t>
            </a:r>
            <a:r>
              <a:rPr lang="en-US" sz="2000" dirty="0" err="1"/>
              <a:t>complesso</a:t>
            </a:r>
            <a:r>
              <a:rPr lang="en-US" sz="2000" dirty="0"/>
              <a:t> visto come </a:t>
            </a:r>
            <a:r>
              <a:rPr lang="en-US" sz="2000" dirty="0" err="1"/>
              <a:t>interazione</a:t>
            </a:r>
            <a:r>
              <a:rPr lang="en-US" sz="2000" dirty="0"/>
              <a:t> di </a:t>
            </a:r>
            <a:r>
              <a:rPr lang="en-US" sz="2000" dirty="0" err="1"/>
              <a:t>componenti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semplici</a:t>
            </a:r>
            <a:endParaRPr lang="en-US" sz="2000" dirty="0"/>
          </a:p>
        </p:txBody>
      </p:sp>
      <p:pic>
        <p:nvPicPr>
          <p:cNvPr id="4" name="My Movie2">
            <a:hlinkClick r:id="" action="ppaction://media"/>
            <a:extLst>
              <a:ext uri="{FF2B5EF4-FFF2-40B4-BE49-F238E27FC236}">
                <a16:creationId xmlns:a16="http://schemas.microsoft.com/office/drawing/2014/main" id="{592C59C1-A1E9-11C0-6D94-ADD4ABA935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473" y="3684506"/>
            <a:ext cx="4859530" cy="2733486"/>
          </a:xfrm>
          <a:prstGeom prst="rect">
            <a:avLst/>
          </a:prstGeom>
        </p:spPr>
      </p:pic>
      <p:pic>
        <p:nvPicPr>
          <p:cNvPr id="7" name="My Movie 3">
            <a:hlinkClick r:id="" action="ppaction://media"/>
            <a:extLst>
              <a:ext uri="{FF2B5EF4-FFF2-40B4-BE49-F238E27FC236}">
                <a16:creationId xmlns:a16="http://schemas.microsoft.com/office/drawing/2014/main" id="{0BEB7F44-54DE-9A1F-1A77-E078FAC516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6053" y="3684506"/>
            <a:ext cx="4859531" cy="273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FAC51-AE4A-53AD-E456-71C738499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E200B4-2E73-9F03-7931-45110445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sessioni pratiche</a:t>
            </a:r>
          </a:p>
        </p:txBody>
      </p:sp>
      <p:pic>
        <p:nvPicPr>
          <p:cNvPr id="4" name="My Movie 5">
            <a:hlinkClick r:id="" action="ppaction://media"/>
            <a:extLst>
              <a:ext uri="{FF2B5EF4-FFF2-40B4-BE49-F238E27FC236}">
                <a16:creationId xmlns:a16="http://schemas.microsoft.com/office/drawing/2014/main" id="{ED582E93-E483-D5E8-8A4F-CE93D6CCC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877" y="2311121"/>
            <a:ext cx="5773104" cy="3247371"/>
          </a:xfrm>
          <a:prstGeom prst="rect">
            <a:avLst/>
          </a:prstGeom>
        </p:spPr>
      </p:pic>
      <p:pic>
        <p:nvPicPr>
          <p:cNvPr id="5" name="My Movie 7">
            <a:hlinkClick r:id="" action="ppaction://media"/>
            <a:extLst>
              <a:ext uri="{FF2B5EF4-FFF2-40B4-BE49-F238E27FC236}">
                <a16:creationId xmlns:a16="http://schemas.microsoft.com/office/drawing/2014/main" id="{C5F2FBEF-DBFA-2861-5EEB-E4C76720A6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019" y="2311120"/>
            <a:ext cx="5773104" cy="32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/>
              <a:t>TechCamp@POLIMI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2"/>
          </p:nvPr>
        </p:nvSpPr>
        <p:spPr>
          <a:xfrm>
            <a:off x="5965372" y="3310837"/>
            <a:ext cx="4397349" cy="482929"/>
          </a:xfrm>
        </p:spPr>
        <p:txBody>
          <a:bodyPr/>
          <a:lstStyle/>
          <a:p>
            <a:r>
              <a:rPr lang="it-IT" sz="2000" dirty="0"/>
              <a:t>Piazza Leonardo da Vinci, 32</a:t>
            </a:r>
          </a:p>
          <a:p>
            <a:r>
              <a:rPr lang="it-IT" sz="2000" dirty="0"/>
              <a:t>20133 MILANO</a:t>
            </a:r>
          </a:p>
          <a:p>
            <a:endParaRPr lang="it-IT" sz="2000" dirty="0"/>
          </a:p>
          <a:p>
            <a:r>
              <a:rPr lang="it-IT" sz="2000" dirty="0">
                <a:hlinkClick r:id="rId2"/>
              </a:rPr>
              <a:t>techcamp@polimi.it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www.techcamp.polimi.it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607327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Camp-Presentazione-16-9-mod.potx" id="{D48DE292-879F-49BF-99E9-52D09FC256A2}" vid="{09DF39E1-0B68-436A-9077-DC150B8432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377</TotalTime>
  <Words>120</Words>
  <Application>Microsoft Office PowerPoint</Application>
  <PresentationFormat>Widescreen</PresentationFormat>
  <Paragraphs>29</Paragraphs>
  <Slides>8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 Neue Medium</vt:lpstr>
      <vt:lpstr>Nexa Bold</vt:lpstr>
      <vt:lpstr>Tema di Office</vt:lpstr>
      <vt:lpstr>Intelligent and Autonomous Vehicles </vt:lpstr>
      <vt:lpstr>Introduzione - Contesto</vt:lpstr>
      <vt:lpstr>Introduzione – Chi siamo</vt:lpstr>
      <vt:lpstr>Introduzione – Chi siamo</vt:lpstr>
      <vt:lpstr>Il corso</vt:lpstr>
      <vt:lpstr>Il corso</vt:lpstr>
      <vt:lpstr>Le sessioni pratiche</vt:lpstr>
      <vt:lpstr>TechCamp@POLIMI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and Autonomous Vehicles</dc:title>
  <dc:creator>Matteo Corno</dc:creator>
  <cp:lastModifiedBy>Francesca Brambilla</cp:lastModifiedBy>
  <cp:revision>11</cp:revision>
  <dcterms:created xsi:type="dcterms:W3CDTF">2024-02-06T11:18:35Z</dcterms:created>
  <dcterms:modified xsi:type="dcterms:W3CDTF">2025-02-18T09:20:31Z</dcterms:modified>
</cp:coreProperties>
</file>